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sldIdLst>
    <p:sldId id="256" r:id="rId2"/>
    <p:sldId id="265" r:id="rId3"/>
    <p:sldId id="257" r:id="rId4"/>
    <p:sldId id="258" r:id="rId5"/>
    <p:sldId id="259" r:id="rId6"/>
    <p:sldId id="260" r:id="rId7"/>
    <p:sldId id="261" r:id="rId8"/>
    <p:sldId id="262" r:id="rId9"/>
    <p:sldId id="263"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0" d="100"/>
          <a:sy n="110" d="100"/>
        </p:scale>
        <p:origin x="-164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FC1ED7C-DD75-42A2-A823-523C0AA8F7C7}" type="datetimeFigureOut">
              <a:rPr lang="en-AU" smtClean="0"/>
              <a:pPr/>
              <a:t>10/07/2014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26078003-0F90-41E1-ABCC-B801D9AF334C}" type="slidenum">
              <a:rPr lang="en-AU" smtClean="0"/>
              <a:pPr/>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AFC1ED7C-DD75-42A2-A823-523C0AA8F7C7}" type="datetimeFigureOut">
              <a:rPr lang="en-AU" smtClean="0"/>
              <a:pPr/>
              <a:t>10/07/2014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26078003-0F90-41E1-ABCC-B801D9AF334C}" type="slidenum">
              <a:rPr lang="en-AU" smtClean="0"/>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AFC1ED7C-DD75-42A2-A823-523C0AA8F7C7}" type="datetimeFigureOut">
              <a:rPr lang="en-AU" smtClean="0"/>
              <a:pPr/>
              <a:t>10/07/2014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26078003-0F90-41E1-ABCC-B801D9AF334C}" type="slidenum">
              <a:rPr lang="en-AU" smtClean="0"/>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AFC1ED7C-DD75-42A2-A823-523C0AA8F7C7}" type="datetimeFigureOut">
              <a:rPr lang="en-AU" smtClean="0"/>
              <a:pPr/>
              <a:t>10/07/2014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26078003-0F90-41E1-ABCC-B801D9AF334C}" type="slidenum">
              <a:rPr lang="en-AU" smtClean="0"/>
              <a:pPr/>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FC1ED7C-DD75-42A2-A823-523C0AA8F7C7}" type="datetimeFigureOut">
              <a:rPr lang="en-AU" smtClean="0"/>
              <a:pPr/>
              <a:t>10/07/2014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26078003-0F90-41E1-ABCC-B801D9AF334C}" type="slidenum">
              <a:rPr lang="en-AU" smtClean="0"/>
              <a:pPr/>
              <a:t>‹#›</a:t>
            </a:fld>
            <a:endParaRPr lang="en-A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AFC1ED7C-DD75-42A2-A823-523C0AA8F7C7}" type="datetimeFigureOut">
              <a:rPr lang="en-AU" smtClean="0"/>
              <a:pPr/>
              <a:t>10/07/2014</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26078003-0F90-41E1-ABCC-B801D9AF334C}" type="slidenum">
              <a:rPr lang="en-AU" smtClean="0"/>
              <a:pPr/>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AFC1ED7C-DD75-42A2-A823-523C0AA8F7C7}" type="datetimeFigureOut">
              <a:rPr lang="en-AU" smtClean="0"/>
              <a:pPr/>
              <a:t>10/07/2014</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26078003-0F90-41E1-ABCC-B801D9AF334C}" type="slidenum">
              <a:rPr lang="en-AU" smtClean="0"/>
              <a:pPr/>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AFC1ED7C-DD75-42A2-A823-523C0AA8F7C7}" type="datetimeFigureOut">
              <a:rPr lang="en-AU" smtClean="0"/>
              <a:pPr/>
              <a:t>10/07/2014</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26078003-0F90-41E1-ABCC-B801D9AF334C}" type="slidenum">
              <a:rPr lang="en-AU" smtClean="0"/>
              <a:pPr/>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FC1ED7C-DD75-42A2-A823-523C0AA8F7C7}" type="datetimeFigureOut">
              <a:rPr lang="en-AU" smtClean="0"/>
              <a:pPr/>
              <a:t>10/07/2014</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26078003-0F90-41E1-ABCC-B801D9AF334C}" type="slidenum">
              <a:rPr lang="en-AU" smtClean="0"/>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FC1ED7C-DD75-42A2-A823-523C0AA8F7C7}" type="datetimeFigureOut">
              <a:rPr lang="en-AU" smtClean="0"/>
              <a:pPr/>
              <a:t>10/07/2014</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26078003-0F90-41E1-ABCC-B801D9AF334C}" type="slidenum">
              <a:rPr lang="en-AU" smtClean="0"/>
              <a:pPr/>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FC1ED7C-DD75-42A2-A823-523C0AA8F7C7}" type="datetimeFigureOut">
              <a:rPr lang="en-AU" smtClean="0"/>
              <a:pPr/>
              <a:t>10/07/2014</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26078003-0F90-41E1-ABCC-B801D9AF334C}" type="slidenum">
              <a:rPr lang="en-AU" smtClean="0"/>
              <a:pPr/>
              <a:t>‹#›</a:t>
            </a:fld>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FC1ED7C-DD75-42A2-A823-523C0AA8F7C7}" type="datetimeFigureOut">
              <a:rPr lang="en-AU" smtClean="0"/>
              <a:pPr/>
              <a:t>10/07/2014</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078003-0F90-41E1-ABCC-B801D9AF334C}"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www.google.com.au/url?sa=i&amp;rct=j&amp;q=&amp;esrc=s&amp;source=images&amp;cd=&amp;cad=rja&amp;uact=8&amp;docid=IkhQX6mCUYyLGM&amp;tbnid=rZoP9I2b7UTDsM:&amp;ved=0CAUQjRw&amp;url=http://www.redbubble.com/people/ikshvaku/works/9986034-mitosis-somatic-cell-division&amp;ei=-K28U6jBOIXnkgXD0IDQDA&amp;bvm=bv.70138588,d.dGI&amp;psig=AFQjCNHBTbIPtcV7uaD04wFBuRG1_ULxAQ&amp;ust=1404960501261004" TargetMode="External"/><Relationship Id="rId1" Type="http://schemas.openxmlformats.org/officeDocument/2006/relationships/slideLayout" Target="../slideLayouts/slideLayout2.xml"/><Relationship Id="rId4" Type="http://schemas.openxmlformats.org/officeDocument/2006/relationships/hyperlink" Target="http://www.redbubble.com/people/ikshvaku/works/9986034-mitosis-somatic-cell-division"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au/url?sa=i&amp;rct=j&amp;q=&amp;esrc=s&amp;source=images&amp;cd=&amp;cad=rja&amp;uact=8&amp;docid=m0Qpmn82l_hbEM&amp;tbnid=MLlPap1EfPCfZM:&amp;ved=0CAUQjRw&amp;url=http://science.wonderhowto.com/inspiration/krispy-kreme-mitosis-0118283/&amp;ei=f668U7e4BYfkkgWPgIGwCQ&amp;bvm=bv.70138588,d.dGI&amp;psig=AFQjCNG4I2ZrhixmaMV6etnqUmTBMBwxYA&amp;ust=1404960764894547"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55576" y="0"/>
            <a:ext cx="7772400" cy="1470025"/>
          </a:xfrm>
        </p:spPr>
        <p:txBody>
          <a:bodyPr/>
          <a:lstStyle/>
          <a:p>
            <a:r>
              <a:rPr lang="en-AU" dirty="0" smtClean="0"/>
              <a:t>ASEXUAL REPRODUCTION</a:t>
            </a:r>
            <a:endParaRPr lang="en-AU" dirty="0"/>
          </a:p>
        </p:txBody>
      </p:sp>
      <p:sp>
        <p:nvSpPr>
          <p:cNvPr id="3" name="Subtitle 2"/>
          <p:cNvSpPr>
            <a:spLocks noGrp="1"/>
          </p:cNvSpPr>
          <p:nvPr>
            <p:ph type="subTitle" idx="1"/>
          </p:nvPr>
        </p:nvSpPr>
        <p:spPr>
          <a:xfrm>
            <a:off x="899592" y="1196752"/>
            <a:ext cx="7200800" cy="1080120"/>
          </a:xfrm>
        </p:spPr>
        <p:txBody>
          <a:bodyPr>
            <a:normAutofit/>
          </a:bodyPr>
          <a:lstStyle/>
          <a:p>
            <a:r>
              <a:rPr lang="en-AU" sz="1800" dirty="0"/>
              <a:t>REPRODUCTION: </a:t>
            </a:r>
            <a:r>
              <a:rPr lang="en-AU" sz="1800" i="1" dirty="0"/>
              <a:t>biological process by which new individual organisms are produced. Fundamental to all life; may be sexual (requires two individuals one of each sex) or asexual (by cell division). </a:t>
            </a:r>
            <a:endParaRPr lang="en-AU" sz="1800" dirty="0"/>
          </a:p>
          <a:p>
            <a:endParaRPr lang="en-AU" dirty="0"/>
          </a:p>
        </p:txBody>
      </p:sp>
      <p:sp>
        <p:nvSpPr>
          <p:cNvPr id="4" name="TextBox 3"/>
          <p:cNvSpPr txBox="1"/>
          <p:nvPr/>
        </p:nvSpPr>
        <p:spPr>
          <a:xfrm>
            <a:off x="539552" y="2132856"/>
            <a:ext cx="8280920" cy="4524315"/>
          </a:xfrm>
          <a:prstGeom prst="rect">
            <a:avLst/>
          </a:prstGeom>
          <a:noFill/>
        </p:spPr>
        <p:txBody>
          <a:bodyPr wrap="square" rtlCol="0">
            <a:spAutoFit/>
          </a:bodyPr>
          <a:lstStyle/>
          <a:p>
            <a:r>
              <a:rPr lang="en-AU" dirty="0" smtClean="0"/>
              <a:t>Asexual reproduction occurs in many ways, the most common being:</a:t>
            </a:r>
          </a:p>
          <a:p>
            <a:endParaRPr lang="en-AU" dirty="0" smtClean="0"/>
          </a:p>
          <a:p>
            <a:r>
              <a:rPr lang="en-AU" dirty="0" smtClean="0"/>
              <a:t>Budding –  the offspring grows out of the parent (Hydra’s)</a:t>
            </a:r>
          </a:p>
          <a:p>
            <a:r>
              <a:rPr lang="en-AU" dirty="0" err="1" smtClean="0"/>
              <a:t>Gemmules</a:t>
            </a:r>
            <a:r>
              <a:rPr lang="en-AU" dirty="0" smtClean="0"/>
              <a:t> – (internal buds) the parent releases a specialised mass of cells that can develop into offspring. (sponges)</a:t>
            </a:r>
          </a:p>
          <a:p>
            <a:r>
              <a:rPr lang="en-AU" dirty="0" smtClean="0"/>
              <a:t>Fragmentation – the body of the parent breaks into distinct pieces, each of which can turn into an offspring. </a:t>
            </a:r>
          </a:p>
          <a:p>
            <a:r>
              <a:rPr lang="en-AU" dirty="0" smtClean="0"/>
              <a:t>Regeneration – if a piece of a parent is detached, it can grow and develop into a completely new individual. (echinoderms – starfish example)</a:t>
            </a:r>
          </a:p>
          <a:p>
            <a:r>
              <a:rPr lang="en-AU" dirty="0" smtClean="0"/>
              <a:t>Parthenogenesis – a complex reproduction process that involves the development of an egg that has not been fertilised into an individual (these organisms have no sex </a:t>
            </a:r>
            <a:r>
              <a:rPr lang="en-AU" dirty="0" err="1" smtClean="0"/>
              <a:t>chromosones</a:t>
            </a:r>
            <a:r>
              <a:rPr lang="en-AU" dirty="0" smtClean="0"/>
              <a:t>, animals such as bees, wasps, ants and some fish and reptiles can reproduce in this manner)</a:t>
            </a:r>
          </a:p>
          <a:p>
            <a:endParaRPr lang="en-AU" dirty="0" smtClean="0"/>
          </a:p>
          <a:p>
            <a:r>
              <a:rPr lang="en-AU" b="1" dirty="0" smtClean="0"/>
              <a:t>.</a:t>
            </a:r>
            <a:r>
              <a:rPr lang="en-AU" dirty="0" smtClean="0"/>
              <a:t> </a:t>
            </a:r>
          </a:p>
          <a:p>
            <a:endParaRPr lang="en-A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Mitosis</a:t>
            </a:r>
            <a:endParaRPr lang="en-AU" dirty="0"/>
          </a:p>
        </p:txBody>
      </p:sp>
      <p:sp>
        <p:nvSpPr>
          <p:cNvPr id="3" name="Content Placeholder 2"/>
          <p:cNvSpPr>
            <a:spLocks noGrp="1"/>
          </p:cNvSpPr>
          <p:nvPr>
            <p:ph idx="1"/>
          </p:nvPr>
        </p:nvSpPr>
        <p:spPr/>
        <p:txBody>
          <a:bodyPr>
            <a:normAutofit lnSpcReduction="10000"/>
          </a:bodyPr>
          <a:lstStyle/>
          <a:p>
            <a:pPr>
              <a:buNone/>
            </a:pPr>
            <a:r>
              <a:rPr lang="en-AU" b="1" dirty="0" smtClean="0"/>
              <a:t>The following slides provide an example of the unique feature of Asexual Reproduction which primarily distinguishes it from Sexual Reproduction. </a:t>
            </a:r>
          </a:p>
          <a:p>
            <a:pPr>
              <a:buNone/>
            </a:pPr>
            <a:r>
              <a:rPr lang="en-AU" b="1" dirty="0" smtClean="0"/>
              <a:t>Asexual Reproduction is a result of cell division. This is a process known as MITOSIS.</a:t>
            </a:r>
          </a:p>
          <a:p>
            <a:pPr>
              <a:buNone/>
            </a:pPr>
            <a:endParaRPr lang="en-AU" b="1" dirty="0" smtClean="0"/>
          </a:p>
          <a:p>
            <a:pPr>
              <a:buNone/>
            </a:pPr>
            <a:r>
              <a:rPr lang="en-AU" b="1" dirty="0" smtClean="0"/>
              <a:t>Sexual Reproduction is a result of cell fission. This process is know as MEIOSIS.  </a:t>
            </a:r>
            <a:endParaRPr lang="en-A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Asexual Reproduction</a:t>
            </a:r>
            <a:endParaRPr lang="en-AU" dirty="0"/>
          </a:p>
        </p:txBody>
      </p:sp>
      <p:sp>
        <p:nvSpPr>
          <p:cNvPr id="3" name="Content Placeholder 2"/>
          <p:cNvSpPr>
            <a:spLocks noGrp="1"/>
          </p:cNvSpPr>
          <p:nvPr>
            <p:ph idx="1"/>
          </p:nvPr>
        </p:nvSpPr>
        <p:spPr>
          <a:xfrm>
            <a:off x="457200" y="1600201"/>
            <a:ext cx="8229600" cy="1684784"/>
          </a:xfrm>
        </p:spPr>
        <p:txBody>
          <a:bodyPr>
            <a:normAutofit fontScale="92500" lnSpcReduction="20000"/>
          </a:bodyPr>
          <a:lstStyle/>
          <a:p>
            <a:pPr>
              <a:buNone/>
            </a:pPr>
            <a:r>
              <a:rPr lang="en-AU" sz="2200" b="1" dirty="0"/>
              <a:t>Asexual Reproduction:</a:t>
            </a:r>
            <a:endParaRPr lang="en-AU" sz="2200" dirty="0"/>
          </a:p>
          <a:p>
            <a:pPr>
              <a:buNone/>
            </a:pPr>
            <a:r>
              <a:rPr lang="en-AU" sz="2200" dirty="0"/>
              <a:t>ASEXUAL REPRODUCTION is an organism that reproduces by cell division. The offspring produced by the organism is genetically identical to itself. The offspring is produced by a process call </a:t>
            </a:r>
            <a:r>
              <a:rPr lang="en-AU" sz="2200" b="1" i="1" dirty="0"/>
              <a:t>mitosis </a:t>
            </a:r>
            <a:r>
              <a:rPr lang="en-AU" sz="2200" dirty="0"/>
              <a:t>.  </a:t>
            </a:r>
          </a:p>
          <a:p>
            <a:pPr>
              <a:buNone/>
            </a:pPr>
            <a:r>
              <a:rPr lang="en-AU" b="1" dirty="0"/>
              <a:t> </a:t>
            </a:r>
            <a:endParaRPr lang="en-AU" dirty="0"/>
          </a:p>
          <a:p>
            <a:endParaRPr lang="en-AU" dirty="0"/>
          </a:p>
        </p:txBody>
      </p:sp>
      <p:pic>
        <p:nvPicPr>
          <p:cNvPr id="4" name="irc_mi" descr="http://ih0.redbubble.net/image.13468183.6034/flat,550x550,075,f.u2.jpg">
            <a:hlinkClick r:id="rId2"/>
          </p:cNvPr>
          <p:cNvPicPr/>
          <p:nvPr/>
        </p:nvPicPr>
        <p:blipFill>
          <a:blip r:embed="rId3" cstate="print"/>
          <a:srcRect/>
          <a:stretch>
            <a:fillRect/>
          </a:stretch>
        </p:blipFill>
        <p:spPr bwMode="auto">
          <a:xfrm>
            <a:off x="1763688" y="2852936"/>
            <a:ext cx="5544616" cy="2808312"/>
          </a:xfrm>
          <a:prstGeom prst="rect">
            <a:avLst/>
          </a:prstGeom>
          <a:noFill/>
          <a:ln w="9525">
            <a:noFill/>
            <a:miter lim="800000"/>
            <a:headEnd/>
            <a:tailEnd/>
          </a:ln>
        </p:spPr>
      </p:pic>
      <p:sp>
        <p:nvSpPr>
          <p:cNvPr id="5" name="Rectangle 4"/>
          <p:cNvSpPr/>
          <p:nvPr/>
        </p:nvSpPr>
        <p:spPr>
          <a:xfrm>
            <a:off x="179512" y="6211669"/>
            <a:ext cx="8964488" cy="261610"/>
          </a:xfrm>
          <a:prstGeom prst="rect">
            <a:avLst/>
          </a:prstGeom>
        </p:spPr>
        <p:txBody>
          <a:bodyPr wrap="square">
            <a:spAutoFit/>
          </a:bodyPr>
          <a:lstStyle/>
          <a:p>
            <a:pPr algn="r"/>
            <a:r>
              <a:rPr lang="en-AU" sz="1100" b="1" i="1" dirty="0">
                <a:solidFill>
                  <a:schemeClr val="accent6"/>
                </a:solidFill>
              </a:rPr>
              <a:t>Image retrieved from: </a:t>
            </a:r>
            <a:r>
              <a:rPr lang="en-AU" sz="1100" b="1" i="1" u="sng" dirty="0">
                <a:solidFill>
                  <a:schemeClr val="accent6"/>
                </a:solidFill>
                <a:hlinkClick r:id="rId4"/>
              </a:rPr>
              <a:t>http://www.redbubble.com/people/ikshvaku/works/9986034-mitosis-somatic-cell-division</a:t>
            </a:r>
            <a:endParaRPr lang="en-AU" sz="1100" dirty="0">
              <a:solidFill>
                <a:schemeClr val="accent6"/>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What does all of this mean?</a:t>
            </a:r>
            <a:endParaRPr lang="en-AU" dirty="0"/>
          </a:p>
        </p:txBody>
      </p:sp>
      <p:sp>
        <p:nvSpPr>
          <p:cNvPr id="3" name="Content Placeholder 2"/>
          <p:cNvSpPr>
            <a:spLocks noGrp="1"/>
          </p:cNvSpPr>
          <p:nvPr>
            <p:ph idx="1"/>
          </p:nvPr>
        </p:nvSpPr>
        <p:spPr>
          <a:xfrm>
            <a:off x="457200" y="1600201"/>
            <a:ext cx="8229600" cy="1036712"/>
          </a:xfrm>
        </p:spPr>
        <p:txBody>
          <a:bodyPr/>
          <a:lstStyle/>
          <a:p>
            <a:pPr>
              <a:buNone/>
            </a:pPr>
            <a:r>
              <a:rPr lang="en-AU" sz="1800" b="1" dirty="0"/>
              <a:t>What does this all mean?</a:t>
            </a:r>
            <a:endParaRPr lang="en-AU" sz="1800" dirty="0"/>
          </a:p>
          <a:p>
            <a:pPr>
              <a:buNone/>
            </a:pPr>
            <a:r>
              <a:rPr lang="en-AU" sz="1800" dirty="0"/>
              <a:t>Learning about the concept of Mitosis is quite complex, to make it easier to digest this could be a preferable image to help engage the mind.  </a:t>
            </a:r>
          </a:p>
          <a:p>
            <a:endParaRPr lang="en-AU" dirty="0"/>
          </a:p>
        </p:txBody>
      </p:sp>
      <p:pic>
        <p:nvPicPr>
          <p:cNvPr id="4" name="irc_mi" descr="http://img.wonderhowto.com/img/18/89/63416265482486/0/krispy-kreme-mitosis.w654.jpg">
            <a:hlinkClick r:id="rId2"/>
          </p:cNvPr>
          <p:cNvPicPr/>
          <p:nvPr/>
        </p:nvPicPr>
        <p:blipFill>
          <a:blip r:embed="rId3" cstate="print"/>
          <a:srcRect/>
          <a:stretch>
            <a:fillRect/>
          </a:stretch>
        </p:blipFill>
        <p:spPr bwMode="auto">
          <a:xfrm>
            <a:off x="2339752" y="2708920"/>
            <a:ext cx="4364990" cy="2343212"/>
          </a:xfrm>
          <a:prstGeom prst="rect">
            <a:avLst/>
          </a:prstGeom>
          <a:noFill/>
          <a:ln w="9525">
            <a:noFill/>
            <a:miter lim="800000"/>
            <a:headEnd/>
            <a:tailEnd/>
          </a:ln>
        </p:spPr>
      </p:pic>
      <p:sp>
        <p:nvSpPr>
          <p:cNvPr id="1025" name="Rectangle 1"/>
          <p:cNvSpPr>
            <a:spLocks noChangeArrowheads="1"/>
          </p:cNvSpPr>
          <p:nvPr/>
        </p:nvSpPr>
        <p:spPr bwMode="auto">
          <a:xfrm>
            <a:off x="0" y="6093296"/>
            <a:ext cx="9144000" cy="2616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AU" sz="900" b="0" i="1" u="none" strike="noStrike" cap="none" normalizeH="0" baseline="0" dirty="0" smtClean="0">
                <a:ln>
                  <a:noFill/>
                </a:ln>
                <a:solidFill>
                  <a:srgbClr val="F79646"/>
                </a:solidFill>
                <a:effectLst/>
                <a:latin typeface="Calibri" pitchFamily="34" charset="0"/>
                <a:ea typeface="Calibri" pitchFamily="34" charset="0"/>
                <a:cs typeface="Times New Roman" pitchFamily="18" charset="0"/>
              </a:rPr>
              <a:t>Image retrieved from: http://science.wonderhowto.com/inspiration/krispy-kreme-mitosis-0118283/</a:t>
            </a:r>
            <a:r>
              <a:rPr kumimoji="0" lang="en-AU" sz="1100" b="0" i="1"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endParaRPr kumimoji="0" lang="en-A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TextBox 5"/>
          <p:cNvSpPr txBox="1"/>
          <p:nvPr/>
        </p:nvSpPr>
        <p:spPr>
          <a:xfrm rot="20370098">
            <a:off x="589599" y="5408576"/>
            <a:ext cx="2736304" cy="369332"/>
          </a:xfrm>
          <a:prstGeom prst="rect">
            <a:avLst/>
          </a:prstGeom>
          <a:noFill/>
        </p:spPr>
        <p:txBody>
          <a:bodyPr wrap="square" rtlCol="0">
            <a:spAutoFit/>
          </a:bodyPr>
          <a:lstStyle/>
          <a:p>
            <a:r>
              <a:rPr lang="en-AU" dirty="0" smtClean="0"/>
              <a:t>Who’s hungry now? </a:t>
            </a:r>
            <a:endParaRPr lang="en-A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The PARENT DONUT</a:t>
            </a:r>
            <a:endParaRPr lang="en-AU" dirty="0"/>
          </a:p>
        </p:txBody>
      </p:sp>
      <p:sp>
        <p:nvSpPr>
          <p:cNvPr id="3" name="Content Placeholder 2"/>
          <p:cNvSpPr>
            <a:spLocks noGrp="1"/>
          </p:cNvSpPr>
          <p:nvPr>
            <p:ph idx="1"/>
          </p:nvPr>
        </p:nvSpPr>
        <p:spPr>
          <a:xfrm>
            <a:off x="457200" y="1600201"/>
            <a:ext cx="8229600" cy="820688"/>
          </a:xfrm>
        </p:spPr>
        <p:txBody>
          <a:bodyPr/>
          <a:lstStyle/>
          <a:p>
            <a:pPr>
              <a:buNone/>
            </a:pPr>
            <a:r>
              <a:rPr lang="en-AU" dirty="0"/>
              <a:t>This first donut is called the “parent”.  </a:t>
            </a:r>
          </a:p>
          <a:p>
            <a:endParaRPr lang="en-AU" dirty="0"/>
          </a:p>
        </p:txBody>
      </p:sp>
      <p:pic>
        <p:nvPicPr>
          <p:cNvPr id="5" name="Picture 4"/>
          <p:cNvPicPr/>
          <p:nvPr/>
        </p:nvPicPr>
        <p:blipFill>
          <a:blip r:embed="rId2" cstate="print"/>
          <a:srcRect/>
          <a:stretch>
            <a:fillRect/>
          </a:stretch>
        </p:blipFill>
        <p:spPr bwMode="auto">
          <a:xfrm>
            <a:off x="1403648" y="2780928"/>
            <a:ext cx="2736304" cy="2092940"/>
          </a:xfrm>
          <a:prstGeom prst="rect">
            <a:avLst/>
          </a:prstGeom>
          <a:noFill/>
          <a:ln w="9525">
            <a:noFill/>
            <a:miter lim="800000"/>
            <a:headEnd/>
            <a:tailEnd/>
          </a:ln>
        </p:spPr>
      </p:pic>
      <p:pic>
        <p:nvPicPr>
          <p:cNvPr id="6" name="Picture 2"/>
          <p:cNvPicPr>
            <a:picLocks noChangeAspect="1" noChangeArrowheads="1"/>
          </p:cNvPicPr>
          <p:nvPr/>
        </p:nvPicPr>
        <p:blipFill>
          <a:blip r:embed="rId3" cstate="print"/>
          <a:srcRect/>
          <a:stretch>
            <a:fillRect/>
          </a:stretch>
        </p:blipFill>
        <p:spPr bwMode="auto">
          <a:xfrm>
            <a:off x="5580112" y="2780928"/>
            <a:ext cx="1656184" cy="2781139"/>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PROPHASE</a:t>
            </a:r>
            <a:endParaRPr lang="en-AU" dirty="0"/>
          </a:p>
        </p:txBody>
      </p:sp>
      <p:sp>
        <p:nvSpPr>
          <p:cNvPr id="3" name="Content Placeholder 2"/>
          <p:cNvSpPr>
            <a:spLocks noGrp="1"/>
          </p:cNvSpPr>
          <p:nvPr>
            <p:ph idx="1"/>
          </p:nvPr>
        </p:nvSpPr>
        <p:spPr>
          <a:xfrm>
            <a:off x="467544" y="1268760"/>
            <a:ext cx="8229600" cy="4525963"/>
          </a:xfrm>
        </p:spPr>
        <p:txBody>
          <a:bodyPr>
            <a:normAutofit/>
          </a:bodyPr>
          <a:lstStyle/>
          <a:p>
            <a:pPr>
              <a:buNone/>
            </a:pPr>
            <a:r>
              <a:rPr lang="en-AU" sz="1800" dirty="0"/>
              <a:t>The second picture shows how the donut is undergoing changes. </a:t>
            </a:r>
            <a:r>
              <a:rPr lang="en-AU" sz="1800" dirty="0" smtClean="0"/>
              <a:t>Prophase </a:t>
            </a:r>
            <a:r>
              <a:rPr lang="en-AU" sz="1800" dirty="0"/>
              <a:t>is when the chromatin condenses into discrete chromosomes, the nuclear envelope changes and the </a:t>
            </a:r>
            <a:r>
              <a:rPr lang="en-AU" sz="1800" dirty="0" err="1" smtClean="0"/>
              <a:t>centrioles</a:t>
            </a:r>
            <a:r>
              <a:rPr lang="en-AU" sz="1800" dirty="0" smtClean="0"/>
              <a:t> </a:t>
            </a:r>
            <a:r>
              <a:rPr lang="en-AU" sz="1800" dirty="0"/>
              <a:t>form at opposite “poles” of the cell</a:t>
            </a:r>
            <a:r>
              <a:rPr lang="en-AU" sz="1800" dirty="0" smtClean="0"/>
              <a:t>. The </a:t>
            </a:r>
            <a:r>
              <a:rPr lang="en-AU" sz="1800" dirty="0"/>
              <a:t>nuclear </a:t>
            </a:r>
            <a:r>
              <a:rPr lang="en-AU" sz="1800" dirty="0" smtClean="0"/>
              <a:t>envelope dissolves and mitotic </a:t>
            </a:r>
            <a:r>
              <a:rPr lang="en-AU" sz="1800" dirty="0"/>
              <a:t>spindle </a:t>
            </a:r>
            <a:r>
              <a:rPr lang="en-AU" sz="1800" dirty="0" smtClean="0"/>
              <a:t>forms. Spindle </a:t>
            </a:r>
            <a:r>
              <a:rPr lang="en-AU" sz="1800" dirty="0" err="1"/>
              <a:t>fibers</a:t>
            </a:r>
            <a:r>
              <a:rPr lang="en-AU" sz="1800" dirty="0"/>
              <a:t> from each </a:t>
            </a:r>
            <a:r>
              <a:rPr lang="en-AU" sz="1800" dirty="0" err="1"/>
              <a:t>centriole</a:t>
            </a:r>
            <a:r>
              <a:rPr lang="en-AU" sz="1800" dirty="0"/>
              <a:t> attach to each sister </a:t>
            </a:r>
            <a:r>
              <a:rPr lang="en-AU" sz="1800" dirty="0" err="1"/>
              <a:t>chromatid</a:t>
            </a:r>
            <a:r>
              <a:rPr lang="en-AU" sz="1800" dirty="0"/>
              <a:t> at the </a:t>
            </a:r>
            <a:r>
              <a:rPr lang="en-AU" sz="1800" dirty="0" err="1" smtClean="0"/>
              <a:t>kinetochore</a:t>
            </a:r>
            <a:r>
              <a:rPr lang="en-AU" sz="1800" dirty="0" smtClean="0"/>
              <a:t>.</a:t>
            </a:r>
            <a:endParaRPr lang="en-AU" sz="1800" dirty="0"/>
          </a:p>
          <a:p>
            <a:pPr>
              <a:buNone/>
            </a:pPr>
            <a:endParaRPr lang="en-AU" sz="1800" dirty="0"/>
          </a:p>
          <a:p>
            <a:pPr>
              <a:buNone/>
            </a:pPr>
            <a:r>
              <a:rPr lang="en-AU" sz="1800" dirty="0" smtClean="0"/>
              <a:t> </a:t>
            </a:r>
            <a:r>
              <a:rPr lang="en-AU" sz="1800" dirty="0"/>
              <a:t>In the donut example it can be seen that the white </a:t>
            </a:r>
            <a:r>
              <a:rPr lang="en-AU" sz="1800" dirty="0" smtClean="0"/>
              <a:t>icing (nuclear envelope/membrane) </a:t>
            </a:r>
            <a:r>
              <a:rPr lang="en-AU" sz="1800" dirty="0"/>
              <a:t>that encases the sprinkles starts to break apart, this is an example of the nuclear envelope opening. The sprinkles that were once inside of the nuclear envelope have now </a:t>
            </a:r>
            <a:r>
              <a:rPr lang="en-AU" sz="1800" dirty="0" smtClean="0"/>
              <a:t>duplicated, and the </a:t>
            </a:r>
            <a:r>
              <a:rPr lang="en-AU" sz="1800" dirty="0" err="1" smtClean="0"/>
              <a:t>centrioles</a:t>
            </a:r>
            <a:r>
              <a:rPr lang="en-AU" sz="1800" dirty="0" smtClean="0"/>
              <a:t> aka yellow sprinkles have headed to opposite ends of the cell (the donut). </a:t>
            </a:r>
            <a:endParaRPr lang="en-AU" sz="1800" dirty="0"/>
          </a:p>
          <a:p>
            <a:endParaRPr lang="en-AU" dirty="0"/>
          </a:p>
        </p:txBody>
      </p:sp>
      <p:pic>
        <p:nvPicPr>
          <p:cNvPr id="4" name="Picture 3"/>
          <p:cNvPicPr/>
          <p:nvPr/>
        </p:nvPicPr>
        <p:blipFill>
          <a:blip r:embed="rId2" cstate="print"/>
          <a:srcRect/>
          <a:stretch>
            <a:fillRect/>
          </a:stretch>
        </p:blipFill>
        <p:spPr bwMode="auto">
          <a:xfrm>
            <a:off x="1043608" y="4581128"/>
            <a:ext cx="2520280" cy="1728192"/>
          </a:xfrm>
          <a:prstGeom prst="rect">
            <a:avLst/>
          </a:prstGeom>
          <a:noFill/>
          <a:ln w="9525">
            <a:noFill/>
            <a:miter lim="800000"/>
            <a:headEnd/>
            <a:tailEnd/>
          </a:ln>
        </p:spPr>
      </p:pic>
      <p:pic>
        <p:nvPicPr>
          <p:cNvPr id="7171" name="Picture 3"/>
          <p:cNvPicPr>
            <a:picLocks noChangeAspect="1" noChangeArrowheads="1"/>
          </p:cNvPicPr>
          <p:nvPr/>
        </p:nvPicPr>
        <p:blipFill>
          <a:blip r:embed="rId3" cstate="print"/>
          <a:srcRect/>
          <a:stretch>
            <a:fillRect/>
          </a:stretch>
        </p:blipFill>
        <p:spPr bwMode="auto">
          <a:xfrm>
            <a:off x="6084168" y="4377723"/>
            <a:ext cx="1872208" cy="2480277"/>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METAPHASE</a:t>
            </a:r>
            <a:endParaRPr lang="en-AU" dirty="0"/>
          </a:p>
        </p:txBody>
      </p:sp>
      <p:sp>
        <p:nvSpPr>
          <p:cNvPr id="3" name="Content Placeholder 2"/>
          <p:cNvSpPr>
            <a:spLocks noGrp="1"/>
          </p:cNvSpPr>
          <p:nvPr>
            <p:ph idx="1"/>
          </p:nvPr>
        </p:nvSpPr>
        <p:spPr>
          <a:xfrm>
            <a:off x="457200" y="1600200"/>
            <a:ext cx="8229600" cy="4205063"/>
          </a:xfrm>
        </p:spPr>
        <p:txBody>
          <a:bodyPr>
            <a:normAutofit fontScale="85000" lnSpcReduction="20000"/>
          </a:bodyPr>
          <a:lstStyle/>
          <a:p>
            <a:pPr>
              <a:buNone/>
            </a:pPr>
            <a:r>
              <a:rPr lang="en-AU" sz="1800" dirty="0"/>
              <a:t>In the third </a:t>
            </a:r>
            <a:r>
              <a:rPr lang="en-AU" sz="1800" dirty="0" smtClean="0"/>
              <a:t>picture </a:t>
            </a:r>
            <a:r>
              <a:rPr lang="en-AU" sz="1800" dirty="0"/>
              <a:t>the next process of Asexual Reproduction (Mitosis) can be seen by looking at how the white icing and coloured sprinkles move and change within the cell. This process is called the METAPHASE. During the metaphase the duplicated chromosomes from the </a:t>
            </a:r>
            <a:r>
              <a:rPr lang="en-AU" sz="1800" dirty="0" smtClean="0"/>
              <a:t>prophase prepare to </a:t>
            </a:r>
            <a:r>
              <a:rPr lang="en-AU" sz="1800" dirty="0"/>
              <a:t>SPLIT. </a:t>
            </a:r>
            <a:r>
              <a:rPr lang="en-AU" sz="1800" dirty="0" smtClean="0"/>
              <a:t> Before the chromosomes split from each other most often they line up in the equator of the cell and are held in place by spindles. The spindles hold each chromosome opposite to its identical partner at the other end of the pole, the spindles will become the nuclear envelope upon cell separation. The </a:t>
            </a:r>
            <a:r>
              <a:rPr lang="en-AU" sz="1800" dirty="0" err="1"/>
              <a:t>Centrioles</a:t>
            </a:r>
            <a:r>
              <a:rPr lang="en-AU" sz="1800" dirty="0"/>
              <a:t> complete their migration to the </a:t>
            </a:r>
            <a:r>
              <a:rPr lang="en-AU" sz="1800" dirty="0" smtClean="0"/>
              <a:t>poles. </a:t>
            </a:r>
            <a:endParaRPr lang="en-AU" sz="1800" dirty="0"/>
          </a:p>
          <a:p>
            <a:pPr>
              <a:buNone/>
            </a:pPr>
            <a:endParaRPr lang="en-AU" sz="1800" dirty="0" smtClean="0"/>
          </a:p>
          <a:p>
            <a:pPr>
              <a:buNone/>
            </a:pPr>
            <a:endParaRPr lang="en-AU" sz="1800" dirty="0"/>
          </a:p>
          <a:p>
            <a:pPr>
              <a:buNone/>
            </a:pPr>
            <a:endParaRPr lang="en-AU" sz="1800" dirty="0" smtClean="0"/>
          </a:p>
          <a:p>
            <a:pPr>
              <a:buNone/>
            </a:pPr>
            <a:endParaRPr lang="en-AU" sz="1800" dirty="0" smtClean="0"/>
          </a:p>
          <a:p>
            <a:pPr>
              <a:buNone/>
            </a:pPr>
            <a:endParaRPr lang="en-AU" sz="1800" dirty="0"/>
          </a:p>
          <a:p>
            <a:pPr>
              <a:buNone/>
            </a:pPr>
            <a:endParaRPr lang="en-AU" sz="1800" dirty="0" smtClean="0"/>
          </a:p>
          <a:p>
            <a:pPr>
              <a:buNone/>
            </a:pPr>
            <a:endParaRPr lang="en-AU" sz="1800" dirty="0"/>
          </a:p>
          <a:p>
            <a:pPr>
              <a:buNone/>
            </a:pPr>
            <a:endParaRPr lang="en-AU" sz="1800" dirty="0" smtClean="0"/>
          </a:p>
          <a:p>
            <a:pPr>
              <a:buNone/>
            </a:pPr>
            <a:r>
              <a:rPr lang="en-AU" sz="1800" dirty="0" smtClean="0"/>
              <a:t>By </a:t>
            </a:r>
            <a:r>
              <a:rPr lang="en-AU" sz="1800" dirty="0"/>
              <a:t>looking at the donut it is easy to see how the duplicated sprinkles (chromosomes) </a:t>
            </a:r>
            <a:r>
              <a:rPr lang="en-AU" sz="1800" dirty="0" smtClean="0"/>
              <a:t>line up along the equator of the donut (cell) </a:t>
            </a:r>
            <a:r>
              <a:rPr lang="en-AU" sz="1800" dirty="0"/>
              <a:t>and are held there by the white icing (spindle</a:t>
            </a:r>
            <a:r>
              <a:rPr lang="en-AU" sz="1800" dirty="0" smtClean="0"/>
              <a:t>) the yellow sprinkles (</a:t>
            </a:r>
            <a:r>
              <a:rPr lang="en-AU" sz="1800" dirty="0" err="1" smtClean="0"/>
              <a:t>centrioles</a:t>
            </a:r>
            <a:r>
              <a:rPr lang="en-AU" sz="1800" dirty="0" smtClean="0"/>
              <a:t>) have fixed themselves at polar opposites of the donut (cell). </a:t>
            </a:r>
            <a:endParaRPr lang="en-AU" sz="1800" dirty="0"/>
          </a:p>
          <a:p>
            <a:endParaRPr lang="en-AU" dirty="0"/>
          </a:p>
        </p:txBody>
      </p:sp>
      <p:pic>
        <p:nvPicPr>
          <p:cNvPr id="4" name="Picture 3"/>
          <p:cNvPicPr/>
          <p:nvPr/>
        </p:nvPicPr>
        <p:blipFill>
          <a:blip r:embed="rId2" cstate="print"/>
          <a:srcRect/>
          <a:stretch>
            <a:fillRect/>
          </a:stretch>
        </p:blipFill>
        <p:spPr bwMode="auto">
          <a:xfrm>
            <a:off x="1835696" y="3429000"/>
            <a:ext cx="1311910" cy="1147444"/>
          </a:xfrm>
          <a:prstGeom prst="rect">
            <a:avLst/>
          </a:prstGeom>
          <a:noFill/>
          <a:ln w="9525">
            <a:noFill/>
            <a:miter lim="800000"/>
            <a:headEnd/>
            <a:tailEnd/>
          </a:ln>
        </p:spPr>
      </p:pic>
      <p:pic>
        <p:nvPicPr>
          <p:cNvPr id="8194" name="Picture 2"/>
          <p:cNvPicPr>
            <a:picLocks noChangeAspect="1" noChangeArrowheads="1"/>
          </p:cNvPicPr>
          <p:nvPr/>
        </p:nvPicPr>
        <p:blipFill>
          <a:blip r:embed="rId3" cstate="print"/>
          <a:srcRect/>
          <a:stretch>
            <a:fillRect/>
          </a:stretch>
        </p:blipFill>
        <p:spPr bwMode="auto">
          <a:xfrm>
            <a:off x="4355976" y="3140968"/>
            <a:ext cx="1352550" cy="1600200"/>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ANAPHASE</a:t>
            </a:r>
            <a:endParaRPr lang="en-AU" dirty="0"/>
          </a:p>
        </p:txBody>
      </p:sp>
      <p:pic>
        <p:nvPicPr>
          <p:cNvPr id="7" name="Picture 6"/>
          <p:cNvPicPr/>
          <p:nvPr/>
        </p:nvPicPr>
        <p:blipFill>
          <a:blip r:embed="rId2" cstate="print"/>
          <a:srcRect/>
          <a:stretch>
            <a:fillRect/>
          </a:stretch>
        </p:blipFill>
        <p:spPr bwMode="auto">
          <a:xfrm>
            <a:off x="683568" y="2852936"/>
            <a:ext cx="2520280" cy="1729224"/>
          </a:xfrm>
          <a:prstGeom prst="rect">
            <a:avLst/>
          </a:prstGeom>
          <a:noFill/>
          <a:ln w="9525">
            <a:noFill/>
            <a:miter lim="800000"/>
            <a:headEnd/>
            <a:tailEnd/>
          </a:ln>
        </p:spPr>
      </p:pic>
      <p:sp>
        <p:nvSpPr>
          <p:cNvPr id="8" name="Content Placeholder 7"/>
          <p:cNvSpPr>
            <a:spLocks noGrp="1"/>
          </p:cNvSpPr>
          <p:nvPr>
            <p:ph idx="1"/>
          </p:nvPr>
        </p:nvSpPr>
        <p:spPr>
          <a:xfrm>
            <a:off x="395536" y="1556792"/>
            <a:ext cx="8229600" cy="4525963"/>
          </a:xfrm>
        </p:spPr>
        <p:txBody>
          <a:bodyPr>
            <a:normAutofit fontScale="92500"/>
          </a:bodyPr>
          <a:lstStyle/>
          <a:p>
            <a:pPr lvl="0">
              <a:buNone/>
            </a:pPr>
            <a:r>
              <a:rPr lang="en-AU" sz="1800" dirty="0" smtClean="0"/>
              <a:t>In the next stage of the Mitosis process the spindles </a:t>
            </a:r>
            <a:r>
              <a:rPr lang="en-AU" sz="1800" dirty="0"/>
              <a:t>attached to </a:t>
            </a:r>
            <a:r>
              <a:rPr lang="en-AU" sz="1800" dirty="0" err="1"/>
              <a:t>kinetochores</a:t>
            </a:r>
            <a:r>
              <a:rPr lang="en-AU" sz="1800" dirty="0"/>
              <a:t> begin to shorten. </a:t>
            </a:r>
            <a:r>
              <a:rPr lang="en-AU" sz="1800" dirty="0" smtClean="0"/>
              <a:t>This </a:t>
            </a:r>
            <a:r>
              <a:rPr lang="en-AU" sz="1800" dirty="0"/>
              <a:t>exerts a force on the sister </a:t>
            </a:r>
            <a:r>
              <a:rPr lang="en-AU" sz="1800" dirty="0" err="1"/>
              <a:t>chromatids</a:t>
            </a:r>
            <a:r>
              <a:rPr lang="en-AU" sz="1800" dirty="0"/>
              <a:t> that pulls them apart. </a:t>
            </a:r>
            <a:r>
              <a:rPr lang="en-AU" sz="1800" dirty="0" smtClean="0"/>
              <a:t>Spindle </a:t>
            </a:r>
            <a:r>
              <a:rPr lang="en-AU" sz="1800" dirty="0" err="1"/>
              <a:t>fibers</a:t>
            </a:r>
            <a:r>
              <a:rPr lang="en-AU" sz="1800" dirty="0"/>
              <a:t> continue to shorten, pulling </a:t>
            </a:r>
            <a:r>
              <a:rPr lang="en-AU" sz="1800" dirty="0" err="1"/>
              <a:t>chromatids</a:t>
            </a:r>
            <a:r>
              <a:rPr lang="en-AU" sz="1800" dirty="0"/>
              <a:t> to opposite poles. </a:t>
            </a:r>
            <a:r>
              <a:rPr lang="en-AU" sz="1800" dirty="0" smtClean="0"/>
              <a:t>This </a:t>
            </a:r>
            <a:r>
              <a:rPr lang="en-AU" sz="1800" dirty="0"/>
              <a:t>ensures that each daughter cell gets identical sets of </a:t>
            </a:r>
            <a:r>
              <a:rPr lang="en-AU" sz="1800" dirty="0" smtClean="0"/>
              <a:t>chromosomes.</a:t>
            </a:r>
          </a:p>
          <a:p>
            <a:pPr lvl="0">
              <a:buNone/>
            </a:pPr>
            <a:endParaRPr lang="en-AU" sz="1800" dirty="0"/>
          </a:p>
          <a:p>
            <a:pPr lvl="0">
              <a:buNone/>
            </a:pPr>
            <a:endParaRPr lang="en-AU" sz="1800" dirty="0" smtClean="0"/>
          </a:p>
          <a:p>
            <a:pPr lvl="0">
              <a:buNone/>
            </a:pPr>
            <a:endParaRPr lang="en-AU" sz="1800" dirty="0"/>
          </a:p>
          <a:p>
            <a:pPr lvl="0">
              <a:buNone/>
            </a:pPr>
            <a:endParaRPr lang="en-AU" sz="1800" dirty="0" smtClean="0"/>
          </a:p>
          <a:p>
            <a:pPr lvl="0">
              <a:buNone/>
            </a:pPr>
            <a:endParaRPr lang="en-AU" sz="1800" dirty="0"/>
          </a:p>
          <a:p>
            <a:pPr lvl="0">
              <a:buNone/>
            </a:pPr>
            <a:endParaRPr lang="en-AU" sz="1800" dirty="0" smtClean="0"/>
          </a:p>
          <a:p>
            <a:pPr lvl="0">
              <a:buNone/>
            </a:pPr>
            <a:endParaRPr lang="en-AU" sz="1800" dirty="0" smtClean="0"/>
          </a:p>
          <a:p>
            <a:pPr lvl="0">
              <a:buNone/>
            </a:pPr>
            <a:endParaRPr lang="en-AU" sz="1800" dirty="0" smtClean="0"/>
          </a:p>
          <a:p>
            <a:pPr lvl="0">
              <a:buNone/>
            </a:pPr>
            <a:r>
              <a:rPr lang="en-AU" sz="1800" dirty="0" smtClean="0"/>
              <a:t>In the donut example it is evident to see that each sister </a:t>
            </a:r>
            <a:r>
              <a:rPr lang="en-AU" sz="1800" dirty="0" err="1" smtClean="0"/>
              <a:t>chromatid</a:t>
            </a:r>
            <a:r>
              <a:rPr lang="en-AU" sz="1800" dirty="0" smtClean="0"/>
              <a:t> is opposing is identical sister by looking at the coloured sprinkles and their positions. The spindles (white icing) are shortening and the force of this pulls the </a:t>
            </a:r>
            <a:r>
              <a:rPr lang="en-AU" sz="1800" dirty="0" err="1" smtClean="0"/>
              <a:t>chromatids</a:t>
            </a:r>
            <a:r>
              <a:rPr lang="en-AU" sz="1800" dirty="0" smtClean="0"/>
              <a:t> (sprinkles) to opposite poles.</a:t>
            </a:r>
            <a:endParaRPr lang="en-AU" sz="1800" dirty="0"/>
          </a:p>
          <a:p>
            <a:pPr>
              <a:buNone/>
            </a:pPr>
            <a:endParaRPr lang="en-AU" dirty="0"/>
          </a:p>
        </p:txBody>
      </p:sp>
      <p:pic>
        <p:nvPicPr>
          <p:cNvPr id="9219" name="Picture 3"/>
          <p:cNvPicPr>
            <a:picLocks noChangeAspect="1" noChangeArrowheads="1"/>
          </p:cNvPicPr>
          <p:nvPr/>
        </p:nvPicPr>
        <p:blipFill>
          <a:blip r:embed="rId3" cstate="print"/>
          <a:srcRect/>
          <a:stretch>
            <a:fillRect/>
          </a:stretch>
        </p:blipFill>
        <p:spPr bwMode="auto">
          <a:xfrm>
            <a:off x="5148064" y="2780928"/>
            <a:ext cx="2676525" cy="2276475"/>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TELOPHASE</a:t>
            </a:r>
            <a:endParaRPr lang="en-AU" dirty="0"/>
          </a:p>
        </p:txBody>
      </p:sp>
      <p:sp>
        <p:nvSpPr>
          <p:cNvPr id="3" name="Content Placeholder 2"/>
          <p:cNvSpPr>
            <a:spLocks noGrp="1"/>
          </p:cNvSpPr>
          <p:nvPr>
            <p:ph idx="1"/>
          </p:nvPr>
        </p:nvSpPr>
        <p:spPr/>
        <p:txBody>
          <a:bodyPr/>
          <a:lstStyle/>
          <a:p>
            <a:pPr lvl="0">
              <a:buNone/>
            </a:pPr>
            <a:r>
              <a:rPr lang="en-AU" sz="1800" dirty="0" smtClean="0"/>
              <a:t>The final phase of mitosis is called TELOPHASE. It is where the </a:t>
            </a:r>
            <a:r>
              <a:rPr lang="en-AU" sz="1800" dirty="0"/>
              <a:t>chromosomes </a:t>
            </a:r>
            <a:r>
              <a:rPr lang="en-AU" sz="1800" dirty="0" err="1"/>
              <a:t>decondense</a:t>
            </a:r>
            <a:r>
              <a:rPr lang="en-AU" sz="1800" dirty="0"/>
              <a:t> </a:t>
            </a:r>
            <a:r>
              <a:rPr lang="en-AU" sz="1800" dirty="0" smtClean="0"/>
              <a:t>.The </a:t>
            </a:r>
            <a:r>
              <a:rPr lang="en-AU" sz="1800" dirty="0"/>
              <a:t>nuclear envelope </a:t>
            </a:r>
            <a:r>
              <a:rPr lang="en-AU" sz="1800" dirty="0" smtClean="0"/>
              <a:t>forms. </a:t>
            </a:r>
            <a:r>
              <a:rPr lang="en-AU" sz="1800" dirty="0" err="1" smtClean="0"/>
              <a:t>Cytokinesis</a:t>
            </a:r>
            <a:r>
              <a:rPr lang="en-AU" sz="1800" dirty="0" smtClean="0"/>
              <a:t> </a:t>
            </a:r>
            <a:r>
              <a:rPr lang="en-AU" sz="1800" dirty="0"/>
              <a:t>reaches </a:t>
            </a:r>
            <a:r>
              <a:rPr lang="en-AU" sz="1800" dirty="0" smtClean="0"/>
              <a:t>completion and </a:t>
            </a:r>
            <a:r>
              <a:rPr lang="en-AU" sz="1800" dirty="0"/>
              <a:t>o</a:t>
            </a:r>
            <a:r>
              <a:rPr lang="en-AU" sz="1800" dirty="0" smtClean="0"/>
              <a:t>nce this process is complete the cell splits into two daughter cells. </a:t>
            </a:r>
            <a:endParaRPr lang="en-AU" sz="1800" dirty="0"/>
          </a:p>
          <a:p>
            <a:pPr>
              <a:buNone/>
            </a:pPr>
            <a:r>
              <a:rPr lang="en-AU" sz="1800" dirty="0" smtClean="0"/>
              <a:t>By looking at the donut it is evident to see how the sprinkles (chromosomes) condense and the white icing (nuclear envelope) forms an envelope around them.  Once this occurs, the donuts split into two daughter donuts. Identical to their parent. </a:t>
            </a:r>
            <a:endParaRPr lang="en-AU" sz="1800" dirty="0"/>
          </a:p>
        </p:txBody>
      </p:sp>
      <p:pic>
        <p:nvPicPr>
          <p:cNvPr id="4" name="Picture 3"/>
          <p:cNvPicPr/>
          <p:nvPr/>
        </p:nvPicPr>
        <p:blipFill>
          <a:blip r:embed="rId2" cstate="print"/>
          <a:srcRect/>
          <a:stretch>
            <a:fillRect/>
          </a:stretch>
        </p:blipFill>
        <p:spPr bwMode="auto">
          <a:xfrm>
            <a:off x="3779912" y="3861048"/>
            <a:ext cx="3677920" cy="1524000"/>
          </a:xfrm>
          <a:prstGeom prst="rect">
            <a:avLst/>
          </a:prstGeom>
          <a:noFill/>
          <a:ln w="9525">
            <a:noFill/>
            <a:miter lim="800000"/>
            <a:headEnd/>
            <a:tailEnd/>
          </a:ln>
        </p:spPr>
      </p:pic>
      <p:pic>
        <p:nvPicPr>
          <p:cNvPr id="5" name="Picture 2"/>
          <p:cNvPicPr>
            <a:picLocks noChangeAspect="1" noChangeArrowheads="1"/>
          </p:cNvPicPr>
          <p:nvPr/>
        </p:nvPicPr>
        <p:blipFill>
          <a:blip r:embed="rId3" cstate="print"/>
          <a:srcRect/>
          <a:stretch>
            <a:fillRect/>
          </a:stretch>
        </p:blipFill>
        <p:spPr bwMode="auto">
          <a:xfrm>
            <a:off x="1475656" y="3645024"/>
            <a:ext cx="1495425" cy="2447925"/>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179</TotalTime>
  <Words>846</Words>
  <Application>Microsoft Office PowerPoint</Application>
  <PresentationFormat>On-screen Show (4:3)</PresentationFormat>
  <Paragraphs>57</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ASEXUAL REPRODUCTION</vt:lpstr>
      <vt:lpstr>Mitosis</vt:lpstr>
      <vt:lpstr>Asexual Reproduction</vt:lpstr>
      <vt:lpstr>What does all of this mean?</vt:lpstr>
      <vt:lpstr>The PARENT DONUT</vt:lpstr>
      <vt:lpstr>PROPHASE</vt:lpstr>
      <vt:lpstr>METAPHASE</vt:lpstr>
      <vt:lpstr>ANAPHASE</vt:lpstr>
      <vt:lpstr>TELOPHASE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Reproduction:</dc:title>
  <dc:creator>Paul</dc:creator>
  <cp:lastModifiedBy>Paul</cp:lastModifiedBy>
  <cp:revision>7</cp:revision>
  <dcterms:created xsi:type="dcterms:W3CDTF">2014-07-09T03:27:51Z</dcterms:created>
  <dcterms:modified xsi:type="dcterms:W3CDTF">2014-07-10T08:48:52Z</dcterms:modified>
</cp:coreProperties>
</file>